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9e26ca7f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9e26ca7f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Julia Nicholson and I’m an undergraduate studying pure math and computer science. This summer, I researched groundwater time series from the </a:t>
            </a:r>
            <a:r>
              <a:rPr lang="en"/>
              <a:t>sierras</a:t>
            </a:r>
            <a:r>
              <a:rPr lang="en"/>
              <a:t>, using multivariate autoregressive models. Specifically, I looked at how groundwater levels respond to changes in sunlight and air temperature.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9e26ca7f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9e26ca7f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still data in these models left to sift through! I’m looking into other possible ways of comparing models other than AICc scores, for example. I’d like to thank Jen Natali and Albert Ruhi for supporting me this summer, and thank you to you all for listening.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9e26ca7f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9e26ca7f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multivatriate in MAR means…</a:t>
            </a:r>
            <a:endParaRPr/>
          </a:p>
          <a:p>
            <a:pPr indent="0" lvl="0" marL="0" rtl="0" algn="l">
              <a:spcBef>
                <a:spcPts val="0"/>
              </a:spcBef>
              <a:spcAft>
                <a:spcPts val="0"/>
              </a:spcAft>
              <a:buNone/>
            </a:pPr>
            <a:r>
              <a:rPr lang="en"/>
              <a:t>-The autoregressive in MAR means</a:t>
            </a:r>
            <a:r>
              <a:rPr lang="en"/>
              <a:t>...</a:t>
            </a:r>
            <a:r>
              <a:rPr lang="en"/>
              <a:t>.</a:t>
            </a:r>
            <a:endParaRPr/>
          </a:p>
          <a:p>
            <a:pPr indent="0" lvl="0" marL="0" rtl="0" algn="l">
              <a:spcBef>
                <a:spcPts val="0"/>
              </a:spcBef>
              <a:spcAft>
                <a:spcPts val="0"/>
              </a:spcAft>
              <a:buNone/>
            </a:pPr>
            <a:r>
              <a:rPr lang="en"/>
              <a:t>- MAR models look at variates and covariates.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9e26ca7f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9e26ca7f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variates for the MAR models come from 19 wells in the saghen area. </a:t>
            </a:r>
            <a:endParaRPr/>
          </a:p>
          <a:p>
            <a:pPr indent="0" lvl="0" marL="0" rtl="0" algn="l">
              <a:spcBef>
                <a:spcPts val="0"/>
              </a:spcBef>
              <a:spcAft>
                <a:spcPts val="0"/>
              </a:spcAft>
              <a:buNone/>
            </a:pPr>
            <a:r>
              <a:rPr lang="en"/>
              <a:t> </a:t>
            </a:r>
            <a:r>
              <a:rPr lang="en">
                <a:solidFill>
                  <a:schemeClr val="dk1"/>
                </a:solidFill>
              </a:rPr>
              <a:t>In addition to measuring groundwater levels, Natali surveyed the vegetation surrounding each well, and the hydrology+geology surrounding each well, giving each well a category in plant functional type (PFT) and in hydrogeomorphic zone (HGMZ)</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right is a graph of groundwater fluctuations in each of the 19 key wells that I surveyed.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e26ca7f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e26ca7f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Groundwater level fluctuates on a period of daily and yearly.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9e26ca7f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9e26ca7f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multiple C matrices that I used in the MAR models to test which worked best to describe groundwater fluctuation. </a:t>
            </a:r>
            <a:endParaRPr/>
          </a:p>
          <a:p>
            <a:pPr indent="0" lvl="0" marL="0" rtl="0" algn="l">
              <a:spcBef>
                <a:spcPts val="0"/>
              </a:spcBef>
              <a:spcAft>
                <a:spcPts val="0"/>
              </a:spcAft>
              <a:buNone/>
            </a:pPr>
            <a:r>
              <a:rPr lang="en"/>
              <a:t>C matrices are used to group wells together. So a MAR model with a Plant functional type C matrix and SOL covariates is modeling the groundwater as though all areas with </a:t>
            </a:r>
            <a:r>
              <a:rPr lang="en"/>
              <a:t>similar vegetation will respond to solar radiation in a simelar way.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9e26ca7f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9e26ca7f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time series were not continuous throughout all of 2018-2019 (meaning there were NAs and breaks), I broke the </a:t>
            </a:r>
            <a:r>
              <a:rPr lang="en"/>
              <a:t>groundwater</a:t>
            </a:r>
            <a:r>
              <a:rPr lang="en"/>
              <a:t> time series into 23 chunks of full data, which I call observation periods.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a lot of possibilities and permutations of observation periods, covariates, and C-matrices. To account for each combination, I wrote an R script to construct all of these models in one script, each model with a unique combination of variates, covariates, and C-matrix.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9e26ca7f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9e26ca7f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writing and running that script, I had 600 sumthin models to look through, and was faced with the problem of sorting through them to find which models performed the best.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convention for comparing MAR models is comparing their AICc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comparing models, I sectioned the models off by whether they had AAT or SOL covariates and whether they had a ‘long’ or ‘short’ observation period. The long observation periods represent times when the sensors were left in wells for at least 3 weeks without taking them out. The short observation periods </a:t>
            </a:r>
            <a:r>
              <a:rPr lang="en"/>
              <a:t>represent</a:t>
            </a:r>
            <a:r>
              <a:rPr lang="en"/>
              <a:t> times when the sensors were left in the wells for less than that.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e26ca7f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e26ca7f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time, I’m just going to talk about the models with solar radiation covariates.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TWI: topographic wetness index is a measure of how the landscape around an area affects how much water will seep into a location and into the groundwater below. TWI takes into account the slope of the ground as well as the upslope area that will potentially drain through the location.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Talk about how to read the graphs -- remember the lower the AICc, the better the model does.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are just a few examples out of hundreds of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these MAR models, it seems that how groundwater levels respond to solar radiation depends on the Topographic wetness index in the area.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you think about it, this is plausible. TWI is a measure of wetness, so perhaps wetter areas, which have groundwater levels closer to the surface, would be more susceptible to fluctuations due to solar radiation, as opposed to areas with a TWI that indicates the area is less wet.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XXXX Climate change relate: With climate change, solar radiation will become stronger, although the periodicity of the radiation shouldn’t change. So it’s a possibility that conservation efforts in light of climate change would involve specialized protocols for meadow ecosystems depending on areas’ TWIs.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lt1"/>
                </a:solidFill>
              </a:rPr>
              <a:t>From these MAR models, it seems that how groundwater levels respond to solar radiation depends on the Topographic wetness index in the area.</a:t>
            </a:r>
            <a:endParaRPr/>
          </a:p>
          <a:p>
            <a:pPr indent="0" lvl="0" marL="0" rtl="0" algn="l">
              <a:spcBef>
                <a:spcPts val="0"/>
              </a:spcBef>
              <a:spcAft>
                <a:spcPts val="0"/>
              </a:spcAft>
              <a:buClr>
                <a:schemeClr val="dk1"/>
              </a:buClr>
              <a:buSzPts val="1100"/>
              <a:buFont typeface="Arial"/>
              <a:buNone/>
            </a:pPr>
            <a:r>
              <a:rPr lang="en">
                <a:solidFill>
                  <a:schemeClr val="lt1"/>
                </a:solidFill>
              </a:rPr>
              <a:t>From these MAR models, it seems that how groundwater levels respond to solar radiation depends on the Topographic wetness index in the area.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9e26ca7f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9e26ca7f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these MAR models, it seems that how groundwater levels respond to solar radiation on a shorter timespan depends on the surrounding plants and geology.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Throughout these shorter observation period models, HGMZ is a good indicator. I thought it was interesting that this is different from the longer observation periods with the same (solar radiation) covariates. One interpretation is that while Topographic wetness index of a point is a good indicator for long term trends of how groundwater will respond to sunlight, on a day-to-day basis, it’s the local geology that determines this response.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late august, PFT starts doing well as an indicator. I’m not sure what a good interpretation of this result is. One I’ve thought about is by late august, the groundwater levels start getting low relative to the rest of the year. Perhaps once the groundwater levels have reached a certain depth, the plant-powered process of evapotranspiration is a larger factor in how the groundwater responds to solar radiation.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91350"/>
            <a:ext cx="8520600" cy="9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720">
                <a:solidFill>
                  <a:schemeClr val="accent1"/>
                </a:solidFill>
              </a:rPr>
              <a:t>Time Series Analysis of Groundwater in Sierra Nevada Meadows</a:t>
            </a:r>
            <a:endParaRPr sz="3720">
              <a:solidFill>
                <a:schemeClr val="accent1"/>
              </a:solidFill>
            </a:endParaRPr>
          </a:p>
        </p:txBody>
      </p:sp>
      <p:sp>
        <p:nvSpPr>
          <p:cNvPr id="55" name="Google Shape;55;p13"/>
          <p:cNvSpPr txBox="1"/>
          <p:nvPr>
            <p:ph idx="1" type="body"/>
          </p:nvPr>
        </p:nvSpPr>
        <p:spPr>
          <a:xfrm>
            <a:off x="311700" y="1568825"/>
            <a:ext cx="8520600" cy="32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Using Multivariate Autoregressive (MAR) models to study how sunlight and temperature affect groundwater fluctuations </a:t>
            </a:r>
            <a:endParaRPr>
              <a:solidFill>
                <a:schemeClr val="accent5"/>
              </a:solidFill>
            </a:endParaRPr>
          </a:p>
          <a:p>
            <a:pPr indent="0" lvl="0" marL="0" rtl="0" algn="ctr">
              <a:spcBef>
                <a:spcPts val="1200"/>
              </a:spcBef>
              <a:spcAft>
                <a:spcPts val="0"/>
              </a:spcAft>
              <a:buNone/>
            </a:pPr>
            <a:r>
              <a:t/>
            </a:r>
            <a:endParaRPr>
              <a:solidFill>
                <a:schemeClr val="accent4"/>
              </a:solidFill>
            </a:endParaRPr>
          </a:p>
          <a:p>
            <a:pPr indent="0" lvl="0" marL="0" rtl="0" algn="l">
              <a:spcBef>
                <a:spcPts val="1200"/>
              </a:spcBef>
              <a:spcAft>
                <a:spcPts val="0"/>
              </a:spcAft>
              <a:buNone/>
            </a:pPr>
            <a:r>
              <a:t/>
            </a:r>
            <a:endParaRPr>
              <a:solidFill>
                <a:schemeClr val="accent4"/>
              </a:solidFill>
            </a:endParaRPr>
          </a:p>
          <a:p>
            <a:pPr indent="0" lvl="0" marL="0" rtl="0" algn="ctr">
              <a:spcBef>
                <a:spcPts val="1200"/>
              </a:spcBef>
              <a:spcAft>
                <a:spcPts val="0"/>
              </a:spcAft>
              <a:buNone/>
            </a:pPr>
            <a:r>
              <a:rPr lang="en">
                <a:solidFill>
                  <a:schemeClr val="accent4"/>
                </a:solidFill>
              </a:rPr>
              <a:t>Julia Nicholson</a:t>
            </a:r>
            <a:endParaRPr>
              <a:solidFill>
                <a:schemeClr val="accent4"/>
              </a:solidFill>
            </a:endParaRPr>
          </a:p>
          <a:p>
            <a:pPr indent="0" lvl="0" marL="0" rtl="0" algn="ctr">
              <a:spcBef>
                <a:spcPts val="1200"/>
              </a:spcBef>
              <a:spcAft>
                <a:spcPts val="0"/>
              </a:spcAft>
              <a:buNone/>
            </a:pPr>
            <a:r>
              <a:rPr lang="en">
                <a:solidFill>
                  <a:schemeClr val="accent4"/>
                </a:solidFill>
              </a:rPr>
              <a:t>Advisors: Albert Ruhi, </a:t>
            </a:r>
            <a:endParaRPr>
              <a:solidFill>
                <a:schemeClr val="accent4"/>
              </a:solidFill>
            </a:endParaRPr>
          </a:p>
          <a:p>
            <a:pPr indent="0" lvl="0" marL="0" rtl="0" algn="ctr">
              <a:spcBef>
                <a:spcPts val="1200"/>
              </a:spcBef>
              <a:spcAft>
                <a:spcPts val="1200"/>
              </a:spcAft>
              <a:buNone/>
            </a:pPr>
            <a:r>
              <a:rPr lang="en">
                <a:solidFill>
                  <a:schemeClr val="accent4"/>
                </a:solidFill>
              </a:rPr>
              <a:t>Jenifer Natali</a:t>
            </a:r>
            <a:endParaRPr>
              <a:solidFill>
                <a:schemeClr val="accent4"/>
              </a:solidFill>
            </a:endParaRPr>
          </a:p>
        </p:txBody>
      </p:sp>
      <p:pic>
        <p:nvPicPr>
          <p:cNvPr id="56" name="Google Shape;56;p13"/>
          <p:cNvPicPr preferRelativeResize="0"/>
          <p:nvPr/>
        </p:nvPicPr>
        <p:blipFill>
          <a:blip r:embed="rId3">
            <a:alphaModFix/>
          </a:blip>
          <a:stretch>
            <a:fillRect/>
          </a:stretch>
        </p:blipFill>
        <p:spPr>
          <a:xfrm>
            <a:off x="6083625" y="2269200"/>
            <a:ext cx="2678849" cy="2727100"/>
          </a:xfrm>
          <a:prstGeom prst="rect">
            <a:avLst/>
          </a:prstGeom>
          <a:noFill/>
          <a:ln>
            <a:noFill/>
          </a:ln>
        </p:spPr>
      </p:pic>
      <p:pic>
        <p:nvPicPr>
          <p:cNvPr id="57" name="Google Shape;57;p13"/>
          <p:cNvPicPr preferRelativeResize="0"/>
          <p:nvPr/>
        </p:nvPicPr>
        <p:blipFill>
          <a:blip r:embed="rId4">
            <a:alphaModFix/>
          </a:blip>
          <a:stretch>
            <a:fillRect/>
          </a:stretch>
        </p:blipFill>
        <p:spPr>
          <a:xfrm>
            <a:off x="160425" y="2509800"/>
            <a:ext cx="3185750" cy="238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11">
                <a:solidFill>
                  <a:schemeClr val="accent5"/>
                </a:solidFill>
              </a:rPr>
              <a:t>Moving on...</a:t>
            </a:r>
            <a:endParaRPr sz="3411">
              <a:solidFill>
                <a:schemeClr val="accent5"/>
              </a:solidFill>
            </a:endParaRPr>
          </a:p>
        </p:txBody>
      </p:sp>
      <p:sp>
        <p:nvSpPr>
          <p:cNvPr id="131" name="Google Shape;131;p22"/>
          <p:cNvSpPr txBox="1"/>
          <p:nvPr>
            <p:ph idx="1" type="body"/>
          </p:nvPr>
        </p:nvSpPr>
        <p:spPr>
          <a:xfrm>
            <a:off x="311700" y="1152475"/>
            <a:ext cx="4319700" cy="2036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Char char="-"/>
            </a:pPr>
            <a:r>
              <a:rPr lang="en">
                <a:solidFill>
                  <a:schemeClr val="accent1"/>
                </a:solidFill>
              </a:rPr>
              <a:t>There is still data in these models left to sift through!</a:t>
            </a:r>
            <a:endParaRPr>
              <a:solidFill>
                <a:schemeClr val="accent1"/>
              </a:solidFill>
            </a:endParaRPr>
          </a:p>
          <a:p>
            <a:pPr indent="-342900" lvl="0" marL="457200" rtl="0" algn="l">
              <a:spcBef>
                <a:spcPts val="0"/>
              </a:spcBef>
              <a:spcAft>
                <a:spcPts val="0"/>
              </a:spcAft>
              <a:buClr>
                <a:schemeClr val="lt1"/>
              </a:buClr>
              <a:buSzPts val="1800"/>
              <a:buChar char="-"/>
            </a:pPr>
            <a:r>
              <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Models with Solar covariates and a lag of 6 hrs.</a:t>
            </a:r>
            <a:endParaRPr sz="2500">
              <a:solidFill>
                <a:schemeClr val="accent6"/>
              </a:solidFill>
            </a:endParaRPr>
          </a:p>
        </p:txBody>
      </p:sp>
      <p:pic>
        <p:nvPicPr>
          <p:cNvPr id="132" name="Google Shape;132;p22"/>
          <p:cNvPicPr preferRelativeResize="0"/>
          <p:nvPr/>
        </p:nvPicPr>
        <p:blipFill>
          <a:blip r:embed="rId3">
            <a:alphaModFix/>
          </a:blip>
          <a:stretch>
            <a:fillRect/>
          </a:stretch>
        </p:blipFill>
        <p:spPr>
          <a:xfrm>
            <a:off x="4685875" y="197850"/>
            <a:ext cx="4379225" cy="2897575"/>
          </a:xfrm>
          <a:prstGeom prst="rect">
            <a:avLst/>
          </a:prstGeom>
          <a:noFill/>
          <a:ln>
            <a:noFill/>
          </a:ln>
        </p:spPr>
      </p:pic>
      <p:sp>
        <p:nvSpPr>
          <p:cNvPr id="133" name="Google Shape;133;p22"/>
          <p:cNvSpPr txBox="1"/>
          <p:nvPr/>
        </p:nvSpPr>
        <p:spPr>
          <a:xfrm>
            <a:off x="465475" y="3421250"/>
            <a:ext cx="8460000" cy="101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accent6"/>
                </a:solidFill>
              </a:rPr>
              <a:t>Thanks so much to Jen Natali and Albert Ruhi for supporting me this summer!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01700"/>
            <a:ext cx="8520600" cy="8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solidFill>
                  <a:schemeClr val="accent1"/>
                </a:solidFill>
              </a:rPr>
              <a:t>Multivariate Autoregressive MAR models</a:t>
            </a:r>
            <a:endParaRPr sz="3520">
              <a:solidFill>
                <a:schemeClr val="accent1"/>
              </a:solidFill>
            </a:endParaRPr>
          </a:p>
        </p:txBody>
      </p:sp>
      <p:sp>
        <p:nvSpPr>
          <p:cNvPr id="63" name="Google Shape;63;p14"/>
          <p:cNvSpPr txBox="1"/>
          <p:nvPr>
            <p:ph idx="1" type="body"/>
          </p:nvPr>
        </p:nvSpPr>
        <p:spPr>
          <a:xfrm>
            <a:off x="311700" y="717175"/>
            <a:ext cx="8473800" cy="432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Multivariate : analyzes multiple time series at once. </a:t>
            </a:r>
            <a:r>
              <a:rPr lang="en">
                <a:solidFill>
                  <a:schemeClr val="accent4"/>
                </a:solidFill>
              </a:rPr>
              <a:t>In this case, multiple wells in the same model</a:t>
            </a:r>
            <a:endParaRPr>
              <a:solidFill>
                <a:schemeClr val="accent4"/>
              </a:solidFill>
            </a:endParaRPr>
          </a:p>
          <a:p>
            <a:pPr indent="-342900" lvl="0" marL="457200" rtl="0" algn="l">
              <a:spcBef>
                <a:spcPts val="0"/>
              </a:spcBef>
              <a:spcAft>
                <a:spcPts val="0"/>
              </a:spcAft>
              <a:buSzPts val="1800"/>
              <a:buChar char="-"/>
            </a:pPr>
            <a:r>
              <a:rPr lang="en"/>
              <a:t>Autoregressive : considers past values as indicators of current values. </a:t>
            </a:r>
            <a:r>
              <a:rPr lang="en">
                <a:solidFill>
                  <a:schemeClr val="accent4"/>
                </a:solidFill>
              </a:rPr>
              <a:t>(current groundwater levels depend on how high the groundwater was 10, 20 mins ago, etc.)</a:t>
            </a:r>
            <a:endParaRPr>
              <a:solidFill>
                <a:schemeClr val="accent4"/>
              </a:solidFill>
            </a:endParaRPr>
          </a:p>
          <a:p>
            <a:pPr indent="-342900" lvl="0" marL="457200" rtl="0" algn="l">
              <a:spcBef>
                <a:spcPts val="0"/>
              </a:spcBef>
              <a:spcAft>
                <a:spcPts val="0"/>
              </a:spcAft>
              <a:buSzPts val="1800"/>
              <a:buChar char="-"/>
            </a:pPr>
            <a:r>
              <a:rPr lang="en"/>
              <a:t>Variates : time series we want to understand </a:t>
            </a:r>
            <a:r>
              <a:rPr lang="en">
                <a:solidFill>
                  <a:schemeClr val="accent4"/>
                </a:solidFill>
              </a:rPr>
              <a:t>(at Sagehen, groundwater levels)</a:t>
            </a:r>
            <a:endParaRPr>
              <a:solidFill>
                <a:schemeClr val="accent4"/>
              </a:solidFill>
            </a:endParaRPr>
          </a:p>
          <a:p>
            <a:pPr indent="-342900" lvl="0" marL="457200" rtl="0" algn="l">
              <a:spcBef>
                <a:spcPts val="0"/>
              </a:spcBef>
              <a:spcAft>
                <a:spcPts val="0"/>
              </a:spcAft>
              <a:buSzPts val="1800"/>
              <a:buChar char="-"/>
            </a:pPr>
            <a:r>
              <a:rPr lang="en"/>
              <a:t>Covariates : time series that may </a:t>
            </a:r>
            <a:r>
              <a:rPr i="1" lang="en"/>
              <a:t>drive </a:t>
            </a:r>
            <a:r>
              <a:rPr lang="en"/>
              <a:t>the variates </a:t>
            </a:r>
            <a:r>
              <a:rPr lang="en">
                <a:solidFill>
                  <a:schemeClr val="accent4"/>
                </a:solidFill>
              </a:rPr>
              <a:t>(at Sagehen, Solar radiation or air temperature)</a:t>
            </a:r>
            <a:endParaRPr>
              <a:solidFill>
                <a:schemeClr val="accent4"/>
              </a:solidFill>
            </a:endParaRPr>
          </a:p>
          <a:p>
            <a:pPr indent="-342900" lvl="0" marL="457200" rtl="0" algn="l">
              <a:spcBef>
                <a:spcPts val="0"/>
              </a:spcBef>
              <a:spcAft>
                <a:spcPts val="0"/>
              </a:spcAft>
              <a:buSzPts val="1800"/>
              <a:buChar char="-"/>
            </a:pPr>
            <a:r>
              <a:rPr lang="en"/>
              <a:t>C matrices : how each time series </a:t>
            </a:r>
            <a:endParaRPr/>
          </a:p>
          <a:p>
            <a:pPr indent="-342900" lvl="0" marL="457200" rtl="0" algn="l">
              <a:spcBef>
                <a:spcPts val="0"/>
              </a:spcBef>
              <a:spcAft>
                <a:spcPts val="0"/>
              </a:spcAft>
              <a:buClr>
                <a:schemeClr val="lt1"/>
              </a:buClr>
              <a:buSzPts val="1800"/>
              <a:buChar char="-"/>
            </a:pPr>
            <a:r>
              <a:rPr lang="en"/>
              <a:t>may be grouped together </a:t>
            </a:r>
            <a:r>
              <a:rPr lang="en">
                <a:solidFill>
                  <a:schemeClr val="accent4"/>
                </a:solidFill>
              </a:rPr>
              <a:t>(at Sagehen, </a:t>
            </a:r>
            <a:endParaRPr>
              <a:solidFill>
                <a:schemeClr val="accent4"/>
              </a:solidFill>
            </a:endParaRPr>
          </a:p>
          <a:p>
            <a:pPr indent="-342900" lvl="0" marL="457200" rtl="0" algn="l">
              <a:spcBef>
                <a:spcPts val="0"/>
              </a:spcBef>
              <a:spcAft>
                <a:spcPts val="0"/>
              </a:spcAft>
              <a:buClr>
                <a:schemeClr val="lt1"/>
              </a:buClr>
              <a:buSzPts val="1800"/>
              <a:buChar char="-"/>
            </a:pPr>
            <a:r>
              <a:rPr lang="en">
                <a:solidFill>
                  <a:schemeClr val="accent4"/>
                </a:solidFill>
              </a:rPr>
              <a:t>Vegetation, geologic categories etc. may </a:t>
            </a:r>
            <a:endParaRPr>
              <a:solidFill>
                <a:schemeClr val="accent4"/>
              </a:solidFill>
            </a:endParaRPr>
          </a:p>
          <a:p>
            <a:pPr indent="-342900" lvl="0" marL="457200" rtl="0" algn="l">
              <a:spcBef>
                <a:spcPts val="0"/>
              </a:spcBef>
              <a:spcAft>
                <a:spcPts val="0"/>
              </a:spcAft>
              <a:buClr>
                <a:schemeClr val="lt1"/>
              </a:buClr>
              <a:buSzPts val="1800"/>
              <a:buChar char="-"/>
            </a:pPr>
            <a:r>
              <a:rPr lang="en">
                <a:solidFill>
                  <a:schemeClr val="accent4"/>
                </a:solidFill>
              </a:rPr>
              <a:t>group wells together)</a:t>
            </a:r>
            <a:endParaRPr>
              <a:solidFill>
                <a:schemeClr val="accent4"/>
              </a:solidFill>
            </a:endParaRPr>
          </a:p>
        </p:txBody>
      </p:sp>
      <p:pic>
        <p:nvPicPr>
          <p:cNvPr id="64" name="Google Shape;64;p14"/>
          <p:cNvPicPr preferRelativeResize="0"/>
          <p:nvPr/>
        </p:nvPicPr>
        <p:blipFill>
          <a:blip r:embed="rId3">
            <a:alphaModFix/>
          </a:blip>
          <a:stretch>
            <a:fillRect/>
          </a:stretch>
        </p:blipFill>
        <p:spPr>
          <a:xfrm>
            <a:off x="4994260" y="3825875"/>
            <a:ext cx="2517590" cy="757325"/>
          </a:xfrm>
          <a:prstGeom prst="rect">
            <a:avLst/>
          </a:prstGeom>
          <a:noFill/>
          <a:ln>
            <a:noFill/>
          </a:ln>
        </p:spPr>
      </p:pic>
      <p:pic>
        <p:nvPicPr>
          <p:cNvPr id="65" name="Google Shape;65;p14"/>
          <p:cNvPicPr preferRelativeResize="0"/>
          <p:nvPr/>
        </p:nvPicPr>
        <p:blipFill>
          <a:blip r:embed="rId4">
            <a:alphaModFix/>
          </a:blip>
          <a:stretch>
            <a:fillRect/>
          </a:stretch>
        </p:blipFill>
        <p:spPr>
          <a:xfrm>
            <a:off x="7465052" y="3825875"/>
            <a:ext cx="1320450" cy="75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56025"/>
            <a:ext cx="8520600" cy="6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6"/>
                </a:solidFill>
              </a:rPr>
              <a:t>Variates : 19 wells in the Sagehen area</a:t>
            </a:r>
            <a:endParaRPr>
              <a:solidFill>
                <a:schemeClr val="accent6"/>
              </a:solidFill>
            </a:endParaRPr>
          </a:p>
        </p:txBody>
      </p:sp>
      <p:sp>
        <p:nvSpPr>
          <p:cNvPr id="71" name="Google Shape;71;p15"/>
          <p:cNvSpPr txBox="1"/>
          <p:nvPr>
            <p:ph idx="1" type="body"/>
          </p:nvPr>
        </p:nvSpPr>
        <p:spPr>
          <a:xfrm>
            <a:off x="89650" y="560300"/>
            <a:ext cx="8742600" cy="400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accent2"/>
              </a:solidFill>
            </a:endParaRPr>
          </a:p>
          <a:p>
            <a:pPr indent="0" lvl="0" marL="0" rtl="0" algn="l">
              <a:lnSpc>
                <a:spcPct val="150000"/>
              </a:lnSpc>
              <a:spcBef>
                <a:spcPts val="1200"/>
              </a:spcBef>
              <a:spcAft>
                <a:spcPts val="1200"/>
              </a:spcAft>
              <a:buNone/>
            </a:pPr>
            <a:r>
              <a:t/>
            </a:r>
            <a:endParaRPr>
              <a:solidFill>
                <a:schemeClr val="accent2"/>
              </a:solidFill>
            </a:endParaRPr>
          </a:p>
        </p:txBody>
      </p:sp>
      <p:pic>
        <p:nvPicPr>
          <p:cNvPr id="72" name="Google Shape;72;p15"/>
          <p:cNvPicPr preferRelativeResize="0"/>
          <p:nvPr/>
        </p:nvPicPr>
        <p:blipFill rotWithShape="1">
          <a:blip r:embed="rId3">
            <a:alphaModFix/>
          </a:blip>
          <a:srcRect b="0" l="0" r="40112" t="0"/>
          <a:stretch/>
        </p:blipFill>
        <p:spPr>
          <a:xfrm>
            <a:off x="159900" y="560300"/>
            <a:ext cx="3982825" cy="2388600"/>
          </a:xfrm>
          <a:prstGeom prst="rect">
            <a:avLst/>
          </a:prstGeom>
          <a:noFill/>
          <a:ln>
            <a:noFill/>
          </a:ln>
        </p:spPr>
      </p:pic>
      <p:pic>
        <p:nvPicPr>
          <p:cNvPr id="73" name="Google Shape;73;p15"/>
          <p:cNvPicPr preferRelativeResize="0"/>
          <p:nvPr/>
        </p:nvPicPr>
        <p:blipFill rotWithShape="1">
          <a:blip r:embed="rId4">
            <a:alphaModFix/>
          </a:blip>
          <a:srcRect b="0" l="0" r="635" t="0"/>
          <a:stretch/>
        </p:blipFill>
        <p:spPr>
          <a:xfrm>
            <a:off x="4572000" y="1170475"/>
            <a:ext cx="4270752" cy="3914825"/>
          </a:xfrm>
          <a:prstGeom prst="rect">
            <a:avLst/>
          </a:prstGeom>
          <a:noFill/>
          <a:ln>
            <a:noFill/>
          </a:ln>
        </p:spPr>
      </p:pic>
      <p:pic>
        <p:nvPicPr>
          <p:cNvPr id="74" name="Google Shape;74;p15"/>
          <p:cNvPicPr preferRelativeResize="0"/>
          <p:nvPr/>
        </p:nvPicPr>
        <p:blipFill rotWithShape="1">
          <a:blip r:embed="rId3">
            <a:alphaModFix/>
          </a:blip>
          <a:srcRect b="0" l="60046" r="0" t="0"/>
          <a:stretch/>
        </p:blipFill>
        <p:spPr>
          <a:xfrm>
            <a:off x="1745525" y="3003525"/>
            <a:ext cx="2315750" cy="2081775"/>
          </a:xfrm>
          <a:prstGeom prst="rect">
            <a:avLst/>
          </a:prstGeom>
          <a:noFill/>
          <a:ln>
            <a:noFill/>
          </a:ln>
        </p:spPr>
      </p:pic>
      <p:sp>
        <p:nvSpPr>
          <p:cNvPr id="75" name="Google Shape;75;p15"/>
          <p:cNvSpPr txBox="1"/>
          <p:nvPr/>
        </p:nvSpPr>
        <p:spPr>
          <a:xfrm>
            <a:off x="4410250" y="560300"/>
            <a:ext cx="44325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Frequency of time series: 1 observation per every ten minutes.</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82" name="Google Shape;82;p16"/>
          <p:cNvPicPr preferRelativeResize="0"/>
          <p:nvPr/>
        </p:nvPicPr>
        <p:blipFill>
          <a:blip r:embed="rId3">
            <a:alphaModFix/>
          </a:blip>
          <a:stretch>
            <a:fillRect/>
          </a:stretch>
        </p:blipFill>
        <p:spPr>
          <a:xfrm>
            <a:off x="65175" y="240118"/>
            <a:ext cx="4397925" cy="4348083"/>
          </a:xfrm>
          <a:prstGeom prst="rect">
            <a:avLst/>
          </a:prstGeom>
          <a:noFill/>
          <a:ln>
            <a:noFill/>
          </a:ln>
        </p:spPr>
      </p:pic>
      <p:pic>
        <p:nvPicPr>
          <p:cNvPr id="83" name="Google Shape;83;p16"/>
          <p:cNvPicPr preferRelativeResize="0"/>
          <p:nvPr/>
        </p:nvPicPr>
        <p:blipFill>
          <a:blip r:embed="rId4">
            <a:alphaModFix/>
          </a:blip>
          <a:stretch>
            <a:fillRect/>
          </a:stretch>
        </p:blipFill>
        <p:spPr>
          <a:xfrm>
            <a:off x="4693175" y="240125"/>
            <a:ext cx="4397925" cy="43415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C Matrices : Different ways of grouping wells together</a:t>
            </a:r>
            <a:endParaRPr>
              <a:solidFill>
                <a:schemeClr val="accent6"/>
              </a:solidFill>
            </a:endParaRPr>
          </a:p>
        </p:txBody>
      </p:sp>
      <p:sp>
        <p:nvSpPr>
          <p:cNvPr id="89" name="Google Shape;89;p17"/>
          <p:cNvSpPr txBox="1"/>
          <p:nvPr>
            <p:ph idx="1" type="body"/>
          </p:nvPr>
        </p:nvSpPr>
        <p:spPr>
          <a:xfrm>
            <a:off x="311700" y="1152475"/>
            <a:ext cx="8520600" cy="385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5"/>
                </a:solidFill>
              </a:rPr>
              <a:t>Universal : All wells are part of the same group.</a:t>
            </a:r>
            <a:endParaRPr>
              <a:solidFill>
                <a:schemeClr val="accent5"/>
              </a:solidFill>
            </a:endParaRPr>
          </a:p>
          <a:p>
            <a:pPr indent="0" lvl="0" marL="0" rtl="0" algn="l">
              <a:spcBef>
                <a:spcPts val="1200"/>
              </a:spcBef>
              <a:spcAft>
                <a:spcPts val="0"/>
              </a:spcAft>
              <a:buNone/>
            </a:pPr>
            <a:r>
              <a:rPr lang="en">
                <a:solidFill>
                  <a:schemeClr val="accent1"/>
                </a:solidFill>
              </a:rPr>
              <a:t>Unique : Each well responds to the covariates differently.</a:t>
            </a:r>
            <a:endParaRPr>
              <a:solidFill>
                <a:schemeClr val="accent1"/>
              </a:solidFill>
            </a:endParaRPr>
          </a:p>
          <a:p>
            <a:pPr indent="0" lvl="0" marL="0" rtl="0" algn="l">
              <a:spcBef>
                <a:spcPts val="1200"/>
              </a:spcBef>
              <a:spcAft>
                <a:spcPts val="0"/>
              </a:spcAft>
              <a:buNone/>
            </a:pPr>
            <a:r>
              <a:rPr lang="en">
                <a:solidFill>
                  <a:schemeClr val="accent5"/>
                </a:solidFill>
              </a:rPr>
              <a:t>Hydrogeomorphic Zone </a:t>
            </a:r>
            <a:endParaRPr>
              <a:solidFill>
                <a:schemeClr val="accent5"/>
              </a:solidFill>
            </a:endParaRPr>
          </a:p>
          <a:p>
            <a:pPr indent="0" lvl="0" marL="0" rtl="0" algn="l">
              <a:spcBef>
                <a:spcPts val="1200"/>
              </a:spcBef>
              <a:spcAft>
                <a:spcPts val="0"/>
              </a:spcAft>
              <a:buNone/>
            </a:pPr>
            <a:r>
              <a:rPr lang="en">
                <a:solidFill>
                  <a:schemeClr val="accent1"/>
                </a:solidFill>
              </a:rPr>
              <a:t>Plant functional Type</a:t>
            </a:r>
            <a:endParaRPr>
              <a:solidFill>
                <a:schemeClr val="accent1"/>
              </a:solidFill>
            </a:endParaRPr>
          </a:p>
          <a:p>
            <a:pPr indent="0" lvl="0" marL="0" rtl="0" algn="l">
              <a:spcBef>
                <a:spcPts val="1200"/>
              </a:spcBef>
              <a:spcAft>
                <a:spcPts val="0"/>
              </a:spcAft>
              <a:buNone/>
            </a:pPr>
            <a:r>
              <a:rPr lang="en">
                <a:solidFill>
                  <a:schemeClr val="accent5"/>
                </a:solidFill>
              </a:rPr>
              <a:t>Topographic Wetness Index</a:t>
            </a:r>
            <a:endParaRPr>
              <a:solidFill>
                <a:schemeClr val="accent5"/>
              </a:solidFill>
            </a:endParaRPr>
          </a:p>
          <a:p>
            <a:pPr indent="0" lvl="0" marL="0" rtl="0" algn="l">
              <a:spcBef>
                <a:spcPts val="1200"/>
              </a:spcBef>
              <a:spcAft>
                <a:spcPts val="0"/>
              </a:spcAft>
              <a:buNone/>
            </a:pPr>
            <a:r>
              <a:rPr lang="en">
                <a:solidFill>
                  <a:schemeClr val="accent1"/>
                </a:solidFill>
              </a:rPr>
              <a:t>Meters to nearest channel</a:t>
            </a:r>
            <a:endParaRPr>
              <a:solidFill>
                <a:schemeClr val="accent1"/>
              </a:solidFill>
            </a:endParaRPr>
          </a:p>
          <a:p>
            <a:pPr indent="0" lvl="0" marL="0" rtl="0" algn="l">
              <a:spcBef>
                <a:spcPts val="1200"/>
              </a:spcBef>
              <a:spcAft>
                <a:spcPts val="0"/>
              </a:spcAft>
              <a:buNone/>
            </a:pPr>
            <a:r>
              <a:rPr lang="en">
                <a:solidFill>
                  <a:schemeClr val="accent5"/>
                </a:solidFill>
              </a:rPr>
              <a:t>Meters to main channel (sagehen creek)</a:t>
            </a:r>
            <a:endParaRPr>
              <a:solidFill>
                <a:schemeClr val="accent5"/>
              </a:solidFill>
            </a:endParaRPr>
          </a:p>
          <a:p>
            <a:pPr indent="0" lvl="0" marL="0" rtl="0" algn="l">
              <a:spcBef>
                <a:spcPts val="1200"/>
              </a:spcBef>
              <a:spcAft>
                <a:spcPts val="1200"/>
              </a:spcAft>
              <a:buNone/>
            </a:pPr>
            <a:r>
              <a:rPr lang="en">
                <a:solidFill>
                  <a:schemeClr val="accent1"/>
                </a:solidFill>
              </a:rPr>
              <a:t>Meadow (whether the wells are in East or Kiln meadow)</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194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4244">
                <a:solidFill>
                  <a:schemeClr val="accent4"/>
                </a:solidFill>
              </a:rPr>
              <a:t>23 observation periods </a:t>
            </a:r>
            <a:endParaRPr sz="4244">
              <a:solidFill>
                <a:schemeClr val="accent4"/>
              </a:solidFill>
            </a:endParaRPr>
          </a:p>
          <a:p>
            <a:pPr indent="0" lvl="0" marL="0" rtl="0" algn="l">
              <a:spcBef>
                <a:spcPts val="0"/>
              </a:spcBef>
              <a:spcAft>
                <a:spcPts val="0"/>
              </a:spcAft>
              <a:buNone/>
            </a:pPr>
            <a:r>
              <a:rPr lang="en" sz="4244">
                <a:solidFill>
                  <a:schemeClr val="accent4"/>
                </a:solidFill>
              </a:rPr>
              <a:t> X  2 covariates</a:t>
            </a:r>
            <a:endParaRPr sz="4244">
              <a:solidFill>
                <a:schemeClr val="accent4"/>
              </a:solidFill>
            </a:endParaRPr>
          </a:p>
          <a:p>
            <a:pPr indent="0" lvl="0" marL="0" rtl="0" algn="l">
              <a:spcBef>
                <a:spcPts val="0"/>
              </a:spcBef>
              <a:spcAft>
                <a:spcPts val="0"/>
              </a:spcAft>
              <a:buNone/>
            </a:pPr>
            <a:r>
              <a:rPr lang="en" sz="4244">
                <a:solidFill>
                  <a:schemeClr val="accent4"/>
                </a:solidFill>
              </a:rPr>
              <a:t> X  8 C-matrices</a:t>
            </a:r>
            <a:endParaRPr sz="4244">
              <a:solidFill>
                <a:schemeClr val="accent4"/>
              </a:solidFill>
            </a:endParaRPr>
          </a:p>
          <a:p>
            <a:pPr indent="0" lvl="0" marL="0" rtl="0" algn="l">
              <a:spcBef>
                <a:spcPts val="0"/>
              </a:spcBef>
              <a:spcAft>
                <a:spcPts val="0"/>
              </a:spcAft>
              <a:buNone/>
            </a:pPr>
            <a:r>
              <a:rPr lang="en" sz="4244">
                <a:solidFill>
                  <a:schemeClr val="accent4"/>
                </a:solidFill>
              </a:rPr>
              <a:t>_______________________</a:t>
            </a:r>
            <a:endParaRPr sz="4244">
              <a:solidFill>
                <a:schemeClr val="accent4"/>
              </a:solidFill>
            </a:endParaRPr>
          </a:p>
          <a:p>
            <a:pPr indent="0" lvl="0" marL="0" rtl="0" algn="l">
              <a:spcBef>
                <a:spcPts val="0"/>
              </a:spcBef>
              <a:spcAft>
                <a:spcPts val="0"/>
              </a:spcAft>
              <a:buNone/>
            </a:pPr>
            <a:r>
              <a:t/>
            </a:r>
            <a:endParaRPr sz="4244">
              <a:solidFill>
                <a:schemeClr val="accent4"/>
              </a:solidFill>
            </a:endParaRPr>
          </a:p>
          <a:p>
            <a:pPr indent="0" lvl="0" marL="0" rtl="0" algn="l">
              <a:spcBef>
                <a:spcPts val="0"/>
              </a:spcBef>
              <a:spcAft>
                <a:spcPts val="0"/>
              </a:spcAft>
              <a:buNone/>
            </a:pPr>
            <a:r>
              <a:rPr lang="en" sz="4244">
                <a:solidFill>
                  <a:schemeClr val="accent4"/>
                </a:solidFill>
              </a:rPr>
              <a:t>= 368 models !</a:t>
            </a:r>
            <a:endParaRPr sz="4244">
              <a:solidFill>
                <a:schemeClr val="accent4"/>
              </a:solidFill>
            </a:endParaRPr>
          </a:p>
        </p:txBody>
      </p:sp>
      <p:sp>
        <p:nvSpPr>
          <p:cNvPr id="95" name="Google Shape;95;p18"/>
          <p:cNvSpPr txBox="1"/>
          <p:nvPr>
            <p:ph idx="1" type="body"/>
          </p:nvPr>
        </p:nvSpPr>
        <p:spPr>
          <a:xfrm>
            <a:off x="4818525" y="3518650"/>
            <a:ext cx="4014000" cy="105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96" name="Google Shape;96;p18"/>
          <p:cNvPicPr preferRelativeResize="0"/>
          <p:nvPr/>
        </p:nvPicPr>
        <p:blipFill>
          <a:blip r:embed="rId3">
            <a:alphaModFix/>
          </a:blip>
          <a:stretch>
            <a:fillRect/>
          </a:stretch>
        </p:blipFill>
        <p:spPr>
          <a:xfrm>
            <a:off x="7303045" y="106100"/>
            <a:ext cx="1340550" cy="2280826"/>
          </a:xfrm>
          <a:prstGeom prst="rect">
            <a:avLst/>
          </a:prstGeom>
          <a:noFill/>
          <a:ln>
            <a:noFill/>
          </a:ln>
        </p:spPr>
      </p:pic>
      <p:pic>
        <p:nvPicPr>
          <p:cNvPr id="97" name="Google Shape;97;p18"/>
          <p:cNvPicPr preferRelativeResize="0"/>
          <p:nvPr/>
        </p:nvPicPr>
        <p:blipFill>
          <a:blip r:embed="rId4">
            <a:alphaModFix/>
          </a:blip>
          <a:stretch>
            <a:fillRect/>
          </a:stretch>
        </p:blipFill>
        <p:spPr>
          <a:xfrm>
            <a:off x="7303050" y="2386925"/>
            <a:ext cx="1340550" cy="22844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11">
                <a:solidFill>
                  <a:schemeClr val="accent5"/>
                </a:solidFill>
              </a:rPr>
              <a:t>Analyzing the Resulting models: AICc scores</a:t>
            </a:r>
            <a:endParaRPr sz="3111">
              <a:solidFill>
                <a:schemeClr val="accent5"/>
              </a:solidFill>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solidFill>
                  <a:schemeClr val="accent4"/>
                </a:solidFill>
              </a:rPr>
              <a:t>Akaike information criterion (AIC)</a:t>
            </a:r>
            <a:r>
              <a:rPr lang="en" sz="2000"/>
              <a:t> score is an estimate predictive error for models. </a:t>
            </a:r>
            <a:r>
              <a:rPr i="1" lang="en" sz="2000"/>
              <a:t>The lower the AIC score, the better quality a model is.</a:t>
            </a:r>
            <a:endParaRPr i="1" sz="2000"/>
          </a:p>
          <a:p>
            <a:pPr indent="0" lvl="0" marL="0" rtl="0" algn="l">
              <a:spcBef>
                <a:spcPts val="1200"/>
              </a:spcBef>
              <a:spcAft>
                <a:spcPts val="0"/>
              </a:spcAft>
              <a:buNone/>
            </a:pPr>
            <a:r>
              <a:t/>
            </a:r>
            <a:endParaRPr sz="2000"/>
          </a:p>
          <a:p>
            <a:pPr indent="0" lvl="0" marL="0" rtl="0" algn="l">
              <a:spcBef>
                <a:spcPts val="1200"/>
              </a:spcBef>
              <a:spcAft>
                <a:spcPts val="0"/>
              </a:spcAft>
              <a:buNone/>
            </a:pPr>
            <a:r>
              <a:rPr lang="en" sz="2000">
                <a:solidFill>
                  <a:schemeClr val="accent4"/>
                </a:solidFill>
              </a:rPr>
              <a:t>AICc</a:t>
            </a:r>
            <a:r>
              <a:rPr lang="en" sz="2000"/>
              <a:t> score is an AIC score with an adjustment, to penalize models that overfit.</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rPr lang="en" sz="2000"/>
              <a:t>When comparing models, looked at ‘long’ vs. ‘short’ observation periods.</a:t>
            </a:r>
            <a:endParaRPr sz="2000"/>
          </a:p>
          <a:p>
            <a:pPr indent="0" lvl="0" marL="0" rtl="0" algn="l">
              <a:spcBef>
                <a:spcPts val="1200"/>
              </a:spcBef>
              <a:spcAft>
                <a:spcPts val="0"/>
              </a:spcAft>
              <a:buNone/>
            </a:pPr>
            <a:r>
              <a:rPr lang="en" sz="2000"/>
              <a:t>‘</a:t>
            </a:r>
            <a:r>
              <a:rPr lang="en" sz="2000">
                <a:solidFill>
                  <a:schemeClr val="accent4"/>
                </a:solidFill>
              </a:rPr>
              <a:t>Long</a:t>
            </a:r>
            <a:r>
              <a:rPr lang="en" sz="2000"/>
              <a:t>’ observation period: &gt; 3 weeks</a:t>
            </a:r>
            <a:endParaRPr sz="2000"/>
          </a:p>
          <a:p>
            <a:pPr indent="0" lvl="0" marL="0" rtl="0" algn="l">
              <a:spcBef>
                <a:spcPts val="1200"/>
              </a:spcBef>
              <a:spcAft>
                <a:spcPts val="1200"/>
              </a:spcAft>
              <a:buNone/>
            </a:pPr>
            <a:r>
              <a:rPr lang="en" sz="2000"/>
              <a:t>‘</a:t>
            </a:r>
            <a:r>
              <a:rPr lang="en" sz="2000">
                <a:solidFill>
                  <a:schemeClr val="accent4"/>
                </a:solidFill>
              </a:rPr>
              <a:t>Short</a:t>
            </a:r>
            <a:r>
              <a:rPr lang="en" sz="2000"/>
              <a:t>’ observation period: &lt; 3 weeks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156875"/>
            <a:ext cx="8520600" cy="9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20">
                <a:solidFill>
                  <a:schemeClr val="accent5"/>
                </a:solidFill>
              </a:rPr>
              <a:t>Findings: </a:t>
            </a:r>
            <a:r>
              <a:rPr lang="en" sz="2720">
                <a:solidFill>
                  <a:schemeClr val="accent1"/>
                </a:solidFill>
              </a:rPr>
              <a:t>long observation periods + Solar radiation models, </a:t>
            </a:r>
            <a:r>
              <a:rPr b="1" lang="en" sz="2720">
                <a:solidFill>
                  <a:schemeClr val="accent1"/>
                </a:solidFill>
              </a:rPr>
              <a:t>TWI</a:t>
            </a:r>
            <a:r>
              <a:rPr lang="en" sz="2720">
                <a:solidFill>
                  <a:schemeClr val="accent1"/>
                </a:solidFill>
              </a:rPr>
              <a:t> is a good indicator.</a:t>
            </a:r>
            <a:endParaRPr sz="2720">
              <a:solidFill>
                <a:schemeClr val="accent1"/>
              </a:solidFill>
            </a:endParaRPr>
          </a:p>
        </p:txBody>
      </p:sp>
      <p:sp>
        <p:nvSpPr>
          <p:cNvPr id="109" name="Google Shape;109;p20"/>
          <p:cNvSpPr txBox="1"/>
          <p:nvPr>
            <p:ph idx="1" type="body"/>
          </p:nvPr>
        </p:nvSpPr>
        <p:spPr>
          <a:xfrm>
            <a:off x="311700" y="1210225"/>
            <a:ext cx="8520600" cy="335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1"/>
                </a:solidFill>
              </a:rPr>
              <a:t> </a:t>
            </a:r>
            <a:endParaRPr>
              <a:solidFill>
                <a:schemeClr val="accent1"/>
              </a:solidFill>
            </a:endParaRPr>
          </a:p>
        </p:txBody>
      </p:sp>
      <p:pic>
        <p:nvPicPr>
          <p:cNvPr id="110" name="Google Shape;110;p20"/>
          <p:cNvPicPr preferRelativeResize="0"/>
          <p:nvPr/>
        </p:nvPicPr>
        <p:blipFill>
          <a:blip r:embed="rId3">
            <a:alphaModFix/>
          </a:blip>
          <a:stretch>
            <a:fillRect/>
          </a:stretch>
        </p:blipFill>
        <p:spPr>
          <a:xfrm>
            <a:off x="230223" y="911450"/>
            <a:ext cx="4036074" cy="4106700"/>
          </a:xfrm>
          <a:prstGeom prst="rect">
            <a:avLst/>
          </a:prstGeom>
          <a:noFill/>
          <a:ln>
            <a:noFill/>
          </a:ln>
        </p:spPr>
      </p:pic>
      <p:pic>
        <p:nvPicPr>
          <p:cNvPr id="111" name="Google Shape;111;p20"/>
          <p:cNvPicPr preferRelativeResize="0"/>
          <p:nvPr/>
        </p:nvPicPr>
        <p:blipFill>
          <a:blip r:embed="rId4">
            <a:alphaModFix/>
          </a:blip>
          <a:stretch>
            <a:fillRect/>
          </a:stretch>
        </p:blipFill>
        <p:spPr>
          <a:xfrm>
            <a:off x="4656349" y="1140425"/>
            <a:ext cx="3899075" cy="3830777"/>
          </a:xfrm>
          <a:prstGeom prst="rect">
            <a:avLst/>
          </a:prstGeom>
          <a:noFill/>
          <a:ln>
            <a:noFill/>
          </a:ln>
        </p:spPr>
      </p:pic>
      <p:pic>
        <p:nvPicPr>
          <p:cNvPr id="112" name="Google Shape;112;p20"/>
          <p:cNvPicPr preferRelativeResize="0"/>
          <p:nvPr/>
        </p:nvPicPr>
        <p:blipFill>
          <a:blip r:embed="rId5">
            <a:alphaModFix/>
          </a:blip>
          <a:stretch>
            <a:fillRect/>
          </a:stretch>
        </p:blipFill>
        <p:spPr>
          <a:xfrm>
            <a:off x="5063650" y="947923"/>
            <a:ext cx="1565672" cy="192500"/>
          </a:xfrm>
          <a:prstGeom prst="rect">
            <a:avLst/>
          </a:prstGeom>
          <a:noFill/>
          <a:ln>
            <a:noFill/>
          </a:ln>
        </p:spPr>
      </p:pic>
      <p:pic>
        <p:nvPicPr>
          <p:cNvPr id="113" name="Google Shape;113;p20"/>
          <p:cNvPicPr preferRelativeResize="0"/>
          <p:nvPr/>
        </p:nvPicPr>
        <p:blipFill>
          <a:blip r:embed="rId6">
            <a:alphaModFix/>
          </a:blip>
          <a:stretch>
            <a:fillRect/>
          </a:stretch>
        </p:blipFill>
        <p:spPr>
          <a:xfrm>
            <a:off x="6582775" y="947925"/>
            <a:ext cx="1347536" cy="192500"/>
          </a:xfrm>
          <a:prstGeom prst="rect">
            <a:avLst/>
          </a:prstGeom>
          <a:noFill/>
          <a:ln>
            <a:noFill/>
          </a:ln>
        </p:spPr>
      </p:pic>
      <p:pic>
        <p:nvPicPr>
          <p:cNvPr id="114" name="Google Shape;114;p20"/>
          <p:cNvPicPr preferRelativeResize="0"/>
          <p:nvPr/>
        </p:nvPicPr>
        <p:blipFill rotWithShape="1">
          <a:blip r:embed="rId7">
            <a:alphaModFix/>
          </a:blip>
          <a:srcRect b="-10" l="0" r="42129" t="0"/>
          <a:stretch/>
        </p:blipFill>
        <p:spPr>
          <a:xfrm>
            <a:off x="4656350" y="947925"/>
            <a:ext cx="407300" cy="192500"/>
          </a:xfrm>
          <a:prstGeom prst="rect">
            <a:avLst/>
          </a:prstGeom>
          <a:noFill/>
          <a:ln>
            <a:noFill/>
          </a:ln>
        </p:spPr>
      </p:pic>
      <p:pic>
        <p:nvPicPr>
          <p:cNvPr id="115" name="Google Shape;115;p20"/>
          <p:cNvPicPr preferRelativeResize="0"/>
          <p:nvPr/>
        </p:nvPicPr>
        <p:blipFill>
          <a:blip r:embed="rId7">
            <a:alphaModFix/>
          </a:blip>
          <a:stretch>
            <a:fillRect/>
          </a:stretch>
        </p:blipFill>
        <p:spPr>
          <a:xfrm>
            <a:off x="7851600" y="947925"/>
            <a:ext cx="703821" cy="19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56875"/>
            <a:ext cx="8520600" cy="9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20">
                <a:solidFill>
                  <a:schemeClr val="accent5"/>
                </a:solidFill>
              </a:rPr>
              <a:t>Findings: </a:t>
            </a:r>
            <a:r>
              <a:rPr lang="en" sz="2720">
                <a:solidFill>
                  <a:schemeClr val="accent1"/>
                </a:solidFill>
              </a:rPr>
              <a:t>short</a:t>
            </a:r>
            <a:r>
              <a:rPr lang="en" sz="2720">
                <a:solidFill>
                  <a:schemeClr val="accent1"/>
                </a:solidFill>
              </a:rPr>
              <a:t> observation periods + Solar radiation models, </a:t>
            </a:r>
            <a:r>
              <a:rPr b="1" lang="en" sz="2720">
                <a:solidFill>
                  <a:schemeClr val="accent1"/>
                </a:solidFill>
              </a:rPr>
              <a:t>HGMZ</a:t>
            </a:r>
            <a:r>
              <a:rPr lang="en" sz="2720">
                <a:solidFill>
                  <a:schemeClr val="accent1"/>
                </a:solidFill>
              </a:rPr>
              <a:t> and </a:t>
            </a:r>
            <a:r>
              <a:rPr b="1" lang="en" sz="2720">
                <a:solidFill>
                  <a:schemeClr val="accent1"/>
                </a:solidFill>
              </a:rPr>
              <a:t>PFT</a:t>
            </a:r>
            <a:r>
              <a:rPr lang="en" sz="2720">
                <a:solidFill>
                  <a:schemeClr val="accent1"/>
                </a:solidFill>
              </a:rPr>
              <a:t> are good indicators.</a:t>
            </a:r>
            <a:endParaRPr sz="2720">
              <a:solidFill>
                <a:schemeClr val="accent1"/>
              </a:solidFill>
            </a:endParaRPr>
          </a:p>
        </p:txBody>
      </p:sp>
      <p:pic>
        <p:nvPicPr>
          <p:cNvPr id="121" name="Google Shape;121;p21"/>
          <p:cNvPicPr preferRelativeResize="0"/>
          <p:nvPr/>
        </p:nvPicPr>
        <p:blipFill>
          <a:blip r:embed="rId3">
            <a:alphaModFix/>
          </a:blip>
          <a:stretch>
            <a:fillRect/>
          </a:stretch>
        </p:blipFill>
        <p:spPr>
          <a:xfrm>
            <a:off x="158999" y="919300"/>
            <a:ext cx="4113924" cy="4072902"/>
          </a:xfrm>
          <a:prstGeom prst="rect">
            <a:avLst/>
          </a:prstGeom>
          <a:noFill/>
          <a:ln>
            <a:noFill/>
          </a:ln>
        </p:spPr>
      </p:pic>
      <p:pic>
        <p:nvPicPr>
          <p:cNvPr id="122" name="Google Shape;122;p21"/>
          <p:cNvPicPr preferRelativeResize="0"/>
          <p:nvPr/>
        </p:nvPicPr>
        <p:blipFill>
          <a:blip r:embed="rId4">
            <a:alphaModFix/>
          </a:blip>
          <a:stretch>
            <a:fillRect/>
          </a:stretch>
        </p:blipFill>
        <p:spPr>
          <a:xfrm>
            <a:off x="4571998" y="919300"/>
            <a:ext cx="4020374" cy="4031976"/>
          </a:xfrm>
          <a:prstGeom prst="rect">
            <a:avLst/>
          </a:prstGeom>
          <a:noFill/>
          <a:ln>
            <a:noFill/>
          </a:ln>
        </p:spPr>
      </p:pic>
      <p:pic>
        <p:nvPicPr>
          <p:cNvPr id="123" name="Google Shape;123;p21"/>
          <p:cNvPicPr preferRelativeResize="0"/>
          <p:nvPr/>
        </p:nvPicPr>
        <p:blipFill>
          <a:blip r:embed="rId5">
            <a:alphaModFix/>
          </a:blip>
          <a:stretch>
            <a:fillRect/>
          </a:stretch>
        </p:blipFill>
        <p:spPr>
          <a:xfrm>
            <a:off x="6330450" y="919300"/>
            <a:ext cx="977500" cy="182425"/>
          </a:xfrm>
          <a:prstGeom prst="rect">
            <a:avLst/>
          </a:prstGeom>
          <a:noFill/>
          <a:ln>
            <a:noFill/>
          </a:ln>
        </p:spPr>
      </p:pic>
      <p:pic>
        <p:nvPicPr>
          <p:cNvPr id="124" name="Google Shape;124;p21"/>
          <p:cNvPicPr preferRelativeResize="0"/>
          <p:nvPr/>
        </p:nvPicPr>
        <p:blipFill>
          <a:blip r:embed="rId6">
            <a:alphaModFix/>
          </a:blip>
          <a:stretch>
            <a:fillRect/>
          </a:stretch>
        </p:blipFill>
        <p:spPr>
          <a:xfrm>
            <a:off x="6344225" y="938721"/>
            <a:ext cx="949953" cy="143600"/>
          </a:xfrm>
          <a:prstGeom prst="rect">
            <a:avLst/>
          </a:prstGeom>
          <a:noFill/>
          <a:ln>
            <a:noFill/>
          </a:ln>
        </p:spPr>
      </p:pic>
      <p:pic>
        <p:nvPicPr>
          <p:cNvPr id="125" name="Google Shape;125;p21"/>
          <p:cNvPicPr preferRelativeResize="0"/>
          <p:nvPr/>
        </p:nvPicPr>
        <p:blipFill>
          <a:blip r:embed="rId7">
            <a:alphaModFix/>
          </a:blip>
          <a:stretch>
            <a:fillRect/>
          </a:stretch>
        </p:blipFill>
        <p:spPr>
          <a:xfrm>
            <a:off x="7307950" y="919298"/>
            <a:ext cx="998560" cy="18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